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9" r:id="rId9"/>
    <p:sldId id="268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339933"/>
    <a:srgbClr val="339966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2" y="-72"/>
      </p:cViewPr>
      <p:guideLst>
        <p:guide orient="horz" pos="2115"/>
        <p:guide pos="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EB77-5F36-4CAD-A2EF-EE9DBF90FB7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853F-E266-47B3-BEE2-B79DFEDCE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8431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EB77-5F36-4CAD-A2EF-EE9DBF90FB7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853F-E266-47B3-BEE2-B79DFEDCE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2604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EB77-5F36-4CAD-A2EF-EE9DBF90FB7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853F-E266-47B3-BEE2-B79DFEDCE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7224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EB77-5F36-4CAD-A2EF-EE9DBF90FB7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853F-E266-47B3-BEE2-B79DFEDCE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7027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EB77-5F36-4CAD-A2EF-EE9DBF90FB7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853F-E266-47B3-BEE2-B79DFEDCE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4886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EB77-5F36-4CAD-A2EF-EE9DBF90FB7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853F-E266-47B3-BEE2-B79DFEDCE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5108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EB77-5F36-4CAD-A2EF-EE9DBF90FB7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853F-E266-47B3-BEE2-B79DFEDCE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1485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EB77-5F36-4CAD-A2EF-EE9DBF90FB7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853F-E266-47B3-BEE2-B79DFEDCE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286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EB77-5F36-4CAD-A2EF-EE9DBF90FB7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853F-E266-47B3-BEE2-B79DFEDCE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9905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EB77-5F36-4CAD-A2EF-EE9DBF90FB7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853F-E266-47B3-BEE2-B79DFEDCE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9183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EB77-5F36-4CAD-A2EF-EE9DBF90FB7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1853F-E266-47B3-BEE2-B79DFEDCE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289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2EB77-5F36-4CAD-A2EF-EE9DBF90FB72}" type="datetimeFigureOut">
              <a:rPr lang="es-ES" smtClean="0"/>
              <a:pPr/>
              <a:t>05/06/2014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1853F-E266-47B3-BEE2-B79DFEDCEB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2224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5112568" cy="4608512"/>
          </a:xfr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VE" altLang="es-V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VE" altLang="es-V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VE" altLang="es-V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Los Colegios </a:t>
            </a:r>
            <a:br>
              <a:rPr lang="es-VE" altLang="es-V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VE" altLang="es-V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de ACSI “Comprometidos en la Misión” </a:t>
            </a:r>
            <a:br>
              <a:rPr lang="es-VE" altLang="es-V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VE" altLang="es-V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es-E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301208"/>
            <a:ext cx="4282234" cy="1752600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s-ES_tradnl" b="1" dirty="0" smtClean="0">
                <a:solidFill>
                  <a:srgbClr val="006600"/>
                </a:solidFill>
              </a:rPr>
              <a:t>Asamblea de Educación</a:t>
            </a:r>
          </a:p>
          <a:p>
            <a:pPr>
              <a:spcBef>
                <a:spcPts val="0"/>
              </a:spcBef>
            </a:pPr>
            <a:r>
              <a:rPr lang="es-ES_tradnl" b="1" dirty="0" smtClean="0">
                <a:solidFill>
                  <a:srgbClr val="006600"/>
                </a:solidFill>
              </a:rPr>
              <a:t>5 de junio de 2014</a:t>
            </a:r>
            <a:endParaRPr lang="es-ES" b="1" dirty="0">
              <a:solidFill>
                <a:srgbClr val="0066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663855" cy="5782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7463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282714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VE" sz="3000" b="1" dirty="0" smtClean="0">
                <a:solidFill>
                  <a:schemeClr val="accent6">
                    <a:lumMod val="75000"/>
                  </a:schemeClr>
                </a:solidFill>
              </a:rPr>
              <a:t>LOGROS </a:t>
            </a:r>
            <a:r>
              <a:rPr lang="es-VE" sz="30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s-VE" sz="3000" b="1" dirty="0" smtClean="0">
                <a:solidFill>
                  <a:schemeClr val="accent6">
                    <a:lumMod val="75000"/>
                  </a:schemeClr>
                </a:solidFill>
              </a:rPr>
              <a:t>N PARTICIPANTES</a:t>
            </a:r>
            <a:endParaRPr lang="es-VE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81" y="116632"/>
            <a:ext cx="3800599" cy="7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51520" y="1140802"/>
            <a:ext cx="8640960" cy="5960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s-VE" sz="2000" b="1" dirty="0" smtClean="0">
                <a:solidFill>
                  <a:schemeClr val="accent1">
                    <a:lumMod val="75000"/>
                  </a:schemeClr>
                </a:solidFill>
              </a:rPr>
              <a:t>Descubrimiento de talentos personales y vivencia del “</a:t>
            </a:r>
            <a:r>
              <a:rPr lang="es-VE" sz="2000" b="1" dirty="0" err="1" smtClean="0">
                <a:solidFill>
                  <a:schemeClr val="accent1">
                    <a:lumMod val="75000"/>
                  </a:schemeClr>
                </a:solidFill>
              </a:rPr>
              <a:t>Acéptarme</a:t>
            </a:r>
            <a:r>
              <a:rPr lang="es-V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VE" sz="2000" b="1" dirty="0">
                <a:solidFill>
                  <a:schemeClr val="accent1">
                    <a:lumMod val="75000"/>
                  </a:schemeClr>
                </a:solidFill>
              </a:rPr>
              <a:t>como </a:t>
            </a:r>
            <a:r>
              <a:rPr lang="es-VE" sz="2000" b="1" dirty="0" smtClean="0">
                <a:solidFill>
                  <a:schemeClr val="accent1">
                    <a:lumMod val="75000"/>
                  </a:schemeClr>
                </a:solidFill>
              </a:rPr>
              <a:t>soy”.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s-VE" sz="2000" b="1" dirty="0" smtClean="0"/>
              <a:t>Mayor </a:t>
            </a:r>
            <a:r>
              <a:rPr lang="es-VE" sz="2000" b="1" dirty="0"/>
              <a:t>integración </a:t>
            </a:r>
            <a:r>
              <a:rPr lang="es-VE" sz="2000" b="1" dirty="0" smtClean="0"/>
              <a:t>entre los compañeros del programa y los de salón, lo cual permite mejorar </a:t>
            </a:r>
            <a:r>
              <a:rPr lang="es-VE" sz="2000" b="1" dirty="0"/>
              <a:t>la convivencia escolar</a:t>
            </a:r>
            <a:r>
              <a:rPr lang="es-VE" sz="2000" b="1" dirty="0" smtClean="0"/>
              <a:t>. Contribuye también al acercamiento con los docentes que acompañan la formación.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s-VE" sz="2000" b="1" dirty="0" smtClean="0">
                <a:solidFill>
                  <a:schemeClr val="accent1">
                    <a:lumMod val="75000"/>
                  </a:schemeClr>
                </a:solidFill>
              </a:rPr>
              <a:t>Mejora en el desempeño académico de algunos participantes por medio del compromiso que van adquiriendo y la comprensión de sus responsabilidades</a:t>
            </a:r>
            <a:r>
              <a:rPr lang="es-VE" sz="2000" b="1" dirty="0" smtClean="0">
                <a:solidFill>
                  <a:schemeClr val="accent1"/>
                </a:solidFill>
              </a:rPr>
              <a:t>.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s-VE" sz="2000" b="1" dirty="0" smtClean="0"/>
              <a:t>Mayor </a:t>
            </a:r>
            <a:r>
              <a:rPr lang="es-VE" sz="2000" b="1" dirty="0"/>
              <a:t>asistencia y participación en actividades extra curriculares realizadas en el colegio (semana colegial, vía crucis, </a:t>
            </a:r>
            <a:r>
              <a:rPr lang="es-VE" sz="2000" b="1" dirty="0" smtClean="0"/>
              <a:t>realización de actividades con estudiantes de primaria). </a:t>
            </a:r>
            <a:endParaRPr lang="es-VE" sz="2000" b="1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s-VE" sz="2000" b="1" dirty="0" smtClean="0">
                <a:solidFill>
                  <a:schemeClr val="accent1">
                    <a:lumMod val="75000"/>
                  </a:schemeClr>
                </a:solidFill>
              </a:rPr>
              <a:t>Apropiación de técnicas </a:t>
            </a:r>
            <a:r>
              <a:rPr lang="es-VE" sz="2000" b="1" dirty="0">
                <a:solidFill>
                  <a:schemeClr val="accent1">
                    <a:lumMod val="75000"/>
                  </a:schemeClr>
                </a:solidFill>
              </a:rPr>
              <a:t>de la </a:t>
            </a:r>
            <a:r>
              <a:rPr lang="es-VE" sz="2000" b="1" dirty="0" smtClean="0">
                <a:solidFill>
                  <a:schemeClr val="accent1">
                    <a:lumMod val="75000"/>
                  </a:schemeClr>
                </a:solidFill>
              </a:rPr>
              <a:t>comunicación para hacerlo en forma empática , y así, fomentar el respeto de pensamiento e interpretación de la realidad que tienen los demás.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s-VE" sz="2000" b="1" dirty="0" smtClean="0"/>
              <a:t>Comunicación eficaz </a:t>
            </a:r>
            <a:r>
              <a:rPr lang="es-VE" sz="2000" b="1" dirty="0"/>
              <a:t>y asertiva con los docentes y con los compañeros de clase. 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v"/>
            </a:pPr>
            <a:r>
              <a:rPr lang="es-VE" sz="2000" b="1" dirty="0" smtClean="0">
                <a:solidFill>
                  <a:schemeClr val="accent1">
                    <a:lumMod val="75000"/>
                  </a:schemeClr>
                </a:solidFill>
              </a:rPr>
              <a:t>Otra manera para profundizar sobre el liderazgo ignaciano y los retos que supone en su cotidianidad.</a:t>
            </a:r>
            <a:endParaRPr lang="es-VE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VE" dirty="0"/>
          </a:p>
        </p:txBody>
      </p:sp>
    </p:spTree>
    <p:extLst>
      <p:ext uri="{BB962C8B-B14F-4D97-AF65-F5344CB8AC3E}">
        <p14:creationId xmlns="" xmlns:p14="http://schemas.microsoft.com/office/powerpoint/2010/main" val="31627803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47667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s-VE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48" y="217797"/>
            <a:ext cx="3800599" cy="7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1520" y="1124744"/>
            <a:ext cx="856895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VE" sz="2100" b="1" dirty="0" smtClean="0"/>
              <a:t>El tiempo que se tiene para realizar la sesiones y acuerdos sobre el horario mas favorable para la mayoría de participantes.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VE" sz="2100" b="1" dirty="0" smtClean="0">
                <a:solidFill>
                  <a:schemeClr val="accent1">
                    <a:lumMod val="75000"/>
                  </a:schemeClr>
                </a:solidFill>
              </a:rPr>
              <a:t>La situación que se presentó en el país en el mes de febrero obligó a la suspensión de actividades.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VE" sz="2100" b="1" dirty="0" smtClean="0"/>
              <a:t>la planificación con los Colegios para garantizar experiencias de acción social donde los participantes puedan poner en práctica herramientas que van adquiriendo en su formación y trabajar con ellos esa sensibilización por los demás, Para no sentir que el trabajo que se realiza se queda solo en formación para los estudiantes.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VE" sz="2100" b="1" dirty="0" smtClean="0">
                <a:solidFill>
                  <a:schemeClr val="accent1">
                    <a:lumMod val="75000"/>
                  </a:schemeClr>
                </a:solidFill>
              </a:rPr>
              <a:t>La diversidad de los facilitadores que pueden apoyar en las sesiones de trabajo.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VE" sz="2100" b="1" dirty="0" smtClean="0"/>
              <a:t>La consolidación en el desarrollo de los contenidos con las guías de trabajo para los equipos coordinadores.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VE" sz="2100" b="1" dirty="0" smtClean="0">
                <a:solidFill>
                  <a:schemeClr val="accent1">
                    <a:lumMod val="75000"/>
                  </a:schemeClr>
                </a:solidFill>
              </a:rPr>
              <a:t>Falta de continuidad en la animación de los participantes para garantizar su proceso de formación integral.</a:t>
            </a:r>
            <a:endParaRPr lang="es-VE" sz="21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VE" dirty="0" smtClean="0"/>
          </a:p>
          <a:p>
            <a:endParaRPr lang="es-VE" dirty="0"/>
          </a:p>
        </p:txBody>
      </p:sp>
      <p:sp>
        <p:nvSpPr>
          <p:cNvPr id="8" name="7 CuadroTexto"/>
          <p:cNvSpPr txBox="1"/>
          <p:nvPr/>
        </p:nvSpPr>
        <p:spPr>
          <a:xfrm>
            <a:off x="251520" y="32394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VE" sz="3200" b="1" dirty="0" smtClean="0">
                <a:solidFill>
                  <a:schemeClr val="accent6">
                    <a:lumMod val="75000"/>
                  </a:schemeClr>
                </a:solidFill>
              </a:rPr>
              <a:t>DIFICULTADES</a:t>
            </a:r>
            <a:endParaRPr lang="es-VE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269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51520" y="-273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algn="ctr">
              <a:defRPr/>
            </a:pPr>
            <a:r>
              <a:rPr lang="es-ES" sz="3200" b="1" dirty="0" smtClean="0">
                <a:solidFill>
                  <a:srgbClr val="006600"/>
                </a:solidFill>
              </a:rPr>
              <a:t>Educar para el compromiso implica promover procesos más complejos</a:t>
            </a:r>
            <a:endParaRPr lang="en-US" sz="3200" b="1" dirty="0">
              <a:solidFill>
                <a:srgbClr val="0066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79512" y="1113993"/>
            <a:ext cx="8964488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8638" lvl="1" indent="-430213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es-VE" sz="2100" b="1" dirty="0" smtClean="0"/>
              <a:t>Cambio de paradigma de la actividad educativa.</a:t>
            </a:r>
          </a:p>
          <a:p>
            <a:pPr marL="528638" lvl="1" indent="-430213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es-VE" sz="2100" b="1" dirty="0" smtClean="0">
                <a:solidFill>
                  <a:schemeClr val="tx2"/>
                </a:solidFill>
              </a:rPr>
              <a:t>Una sensibilización y participación más activa de estudiantes, educadores y familias.</a:t>
            </a:r>
          </a:p>
          <a:p>
            <a:pPr marL="528638" lvl="1" indent="-430213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es-VE" sz="2100" b="1" dirty="0" smtClean="0"/>
              <a:t>Fortalecimiento de la formación y acompañamiento del docente.</a:t>
            </a:r>
          </a:p>
          <a:p>
            <a:pPr marL="528638" lvl="1" indent="-430213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es-VE" sz="2100" b="1" dirty="0" smtClean="0">
                <a:solidFill>
                  <a:schemeClr val="tx2"/>
                </a:solidFill>
              </a:rPr>
              <a:t>Reorientación de la propuesta curricular, que es lo que pretendemos alentar con los Marcos de Pedagogía y Pastoral.</a:t>
            </a:r>
          </a:p>
          <a:p>
            <a:pPr marL="528638" lvl="1" indent="-430213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es-VE" sz="2100" b="1" dirty="0" smtClean="0"/>
              <a:t>Motivación de los estudiantes a participar y enriquecerse a través del aprendizaje-servicio con miras a lograr un proceso formativo integral.</a:t>
            </a:r>
            <a:endParaRPr lang="en-US" sz="2100" b="1" dirty="0" smtClean="0"/>
          </a:p>
          <a:p>
            <a:pPr marL="528638" lvl="1" indent="-430213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en-US" sz="2100" b="1" dirty="0" smtClean="0">
                <a:solidFill>
                  <a:schemeClr val="tx2"/>
                </a:solidFill>
              </a:rPr>
              <a:t>A</a:t>
            </a:r>
            <a:r>
              <a:rPr lang="es-VE" sz="2100" b="1" dirty="0" err="1" smtClean="0">
                <a:solidFill>
                  <a:schemeClr val="tx2"/>
                </a:solidFill>
              </a:rPr>
              <a:t>umento</a:t>
            </a:r>
            <a:r>
              <a:rPr lang="es-VE" sz="2100" b="1" dirty="0" smtClean="0">
                <a:solidFill>
                  <a:schemeClr val="tx2"/>
                </a:solidFill>
              </a:rPr>
              <a:t> en el número y calidad de horas de servicio para todos. Propiciar la reflexión y la acción, sobre las mismas, resaltando la solidaridad, la responsabilidad social, la igualdad, la cooperación, la corresponsabilidad, la participación ciudadana, la empatía y la alteridad. </a:t>
            </a:r>
            <a:r>
              <a:rPr lang="es-VE" sz="2100" b="1" i="1" dirty="0" smtClean="0">
                <a:solidFill>
                  <a:schemeClr val="tx2"/>
                </a:solidFill>
              </a:rPr>
              <a:t>Constitución de sujetos.</a:t>
            </a:r>
          </a:p>
          <a:p>
            <a:pPr marL="528638" lvl="1" indent="-430213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  <a:defRPr/>
            </a:pPr>
            <a:r>
              <a:rPr lang="es-VE" sz="2100" b="1" dirty="0" smtClean="0"/>
              <a:t>Tenemos el reto de que toda la institución se comprenda en misión. El camino pedagógico y la estructura institucional del compromiso.</a:t>
            </a:r>
          </a:p>
        </p:txBody>
      </p:sp>
    </p:spTree>
    <p:extLst>
      <p:ext uri="{BB962C8B-B14F-4D97-AF65-F5344CB8AC3E}">
        <p14:creationId xmlns="" xmlns:p14="http://schemas.microsoft.com/office/powerpoint/2010/main" val="427609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68152"/>
          </a:xfr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VE" altLang="es-V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 entendemos la formación de los estudiantes para el compromiso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44216"/>
            <a:ext cx="8507288" cy="4853136"/>
          </a:xfrm>
        </p:spPr>
        <p:txBody>
          <a:bodyPr>
            <a:noAutofit/>
          </a:bodyPr>
          <a:lstStyle/>
          <a:p>
            <a:pPr marL="530225" lvl="1" indent="-3841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VE" altLang="es-VE" sz="2700" dirty="0" smtClean="0"/>
              <a:t>Buscamos la formación integral de hombres y mujeres para los demás y con los demás, </a:t>
            </a:r>
            <a:r>
              <a:rPr lang="es-VE" altLang="es-VE" sz="2700" b="1" dirty="0" smtClean="0">
                <a:solidFill>
                  <a:srgbClr val="006600"/>
                </a:solidFill>
              </a:rPr>
              <a:t>comprometidos con su propia transformación y la de su contexto</a:t>
            </a:r>
            <a:r>
              <a:rPr lang="es-VE" altLang="es-VE" sz="2700" dirty="0" smtClean="0"/>
              <a:t>. </a:t>
            </a:r>
          </a:p>
          <a:p>
            <a:pPr marL="530225" lvl="1" indent="-3841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VE" altLang="es-VE" sz="2700" dirty="0" smtClean="0"/>
              <a:t>Lo hacemos desde </a:t>
            </a:r>
            <a:r>
              <a:rPr lang="es-VE" altLang="es-VE" sz="2700" b="1" dirty="0" smtClean="0">
                <a:solidFill>
                  <a:srgbClr val="006600"/>
                </a:solidFill>
              </a:rPr>
              <a:t>lo académico/pedagógico y la pastoral </a:t>
            </a:r>
            <a:r>
              <a:rPr lang="es-VE" altLang="es-VE" sz="2700" dirty="0" smtClean="0"/>
              <a:t>en programas regulares y complementarios.</a:t>
            </a:r>
          </a:p>
          <a:p>
            <a:pPr marL="530225" lvl="1" indent="-3841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s-VE" altLang="es-VE" sz="2700" dirty="0" smtClean="0"/>
              <a:t>Orientados por:</a:t>
            </a:r>
          </a:p>
          <a:p>
            <a:pPr marL="985838" lvl="1" indent="-2492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altLang="es-VE" sz="2700" dirty="0"/>
              <a:t>E</a:t>
            </a:r>
            <a:r>
              <a:rPr lang="es-VE" altLang="es-VE" sz="2700" dirty="0" smtClean="0"/>
              <a:t>l Marco Común de Pedagogía, en las </a:t>
            </a:r>
            <a:r>
              <a:rPr lang="es-VE" altLang="es-VE" sz="2700" b="1" dirty="0" smtClean="0">
                <a:solidFill>
                  <a:srgbClr val="006600"/>
                </a:solidFill>
              </a:rPr>
              <a:t>dimensiones y competencias a desarrollar en los estudiantes</a:t>
            </a:r>
            <a:r>
              <a:rPr lang="es-VE" altLang="es-VE" sz="2700" dirty="0" smtClean="0"/>
              <a:t>.</a:t>
            </a:r>
          </a:p>
          <a:p>
            <a:pPr marL="985838" lvl="1" indent="-2492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VE" altLang="es-VE" sz="2700" dirty="0" smtClean="0"/>
              <a:t>Marco Común de Pastoral, en el </a:t>
            </a:r>
            <a:r>
              <a:rPr lang="es-VE" altLang="es-VE" sz="2700" b="1" dirty="0" smtClean="0">
                <a:solidFill>
                  <a:srgbClr val="006600"/>
                </a:solidFill>
              </a:rPr>
              <a:t>énfasis en los procesos pastorales, por edades y etapas.</a:t>
            </a:r>
            <a:endParaRPr lang="en-US" altLang="es-VE" sz="2700" b="1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31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107504" y="1556792"/>
            <a:ext cx="2592288" cy="79208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VE" alt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504" y="188640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defRPr/>
            </a:pPr>
            <a:r>
              <a:rPr lang="es-VE" sz="2800" b="1" dirty="0">
                <a:solidFill>
                  <a:srgbClr val="006600"/>
                </a:solidFill>
              </a:rPr>
              <a:t>Dimensiones y competencias </a:t>
            </a:r>
            <a:r>
              <a:rPr lang="es-VE" sz="2800" b="1" dirty="0" smtClean="0">
                <a:solidFill>
                  <a:srgbClr val="006600"/>
                </a:solidFill>
              </a:rPr>
              <a:t>que más</a:t>
            </a:r>
          </a:p>
          <a:p>
            <a:pPr marL="4763" indent="-4763">
              <a:defRPr/>
            </a:pPr>
            <a:r>
              <a:rPr lang="es-VE" sz="2800" b="1" dirty="0" smtClean="0">
                <a:solidFill>
                  <a:srgbClr val="006600"/>
                </a:solidFill>
              </a:rPr>
              <a:t>apuntan </a:t>
            </a:r>
            <a:r>
              <a:rPr lang="es-VE" sz="2800" b="1" dirty="0">
                <a:solidFill>
                  <a:srgbClr val="006600"/>
                </a:solidFill>
              </a:rPr>
              <a:t>a fortalecer el </a:t>
            </a:r>
            <a:r>
              <a:rPr lang="es-VE" sz="2800" b="1" dirty="0" smtClean="0">
                <a:solidFill>
                  <a:srgbClr val="006600"/>
                </a:solidFill>
              </a:rPr>
              <a:t>compromiso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07504" y="2645913"/>
            <a:ext cx="2592288" cy="79208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VE" alt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Estética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07504" y="3735034"/>
            <a:ext cx="2592288" cy="79208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VE" alt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Productiva</a:t>
            </a:r>
            <a:endParaRPr lang="es-VE" altLang="es-VE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107504" y="5913276"/>
            <a:ext cx="2592288" cy="79208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VE" alt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Ecoambiental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07504" y="4824155"/>
            <a:ext cx="2592288" cy="792088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VE" alt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Sociopolítica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2771800" y="1628800"/>
            <a:ext cx="576064" cy="62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Flecha derecha"/>
          <p:cNvSpPr/>
          <p:nvPr/>
        </p:nvSpPr>
        <p:spPr>
          <a:xfrm>
            <a:off x="2771800" y="2720909"/>
            <a:ext cx="576064" cy="62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>
            <a:off x="2771800" y="3813018"/>
            <a:ext cx="576064" cy="62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lecha derecha"/>
          <p:cNvSpPr/>
          <p:nvPr/>
        </p:nvSpPr>
        <p:spPr>
          <a:xfrm>
            <a:off x="2771800" y="4905127"/>
            <a:ext cx="576064" cy="62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>
            <a:off x="2771800" y="5997237"/>
            <a:ext cx="576064" cy="624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3419872" y="1556792"/>
            <a:ext cx="5616624" cy="792088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s-VE" altLang="es-VE" sz="2800" dirty="0" smtClean="0">
                <a:solidFill>
                  <a:schemeClr val="tx1"/>
                </a:solidFill>
              </a:rPr>
              <a:t>Asume un compromiso cristiano en su opción de vida, orientado desde la espiritualidad ignaciana.</a:t>
            </a:r>
          </a:p>
        </p:txBody>
      </p:sp>
      <p:sp>
        <p:nvSpPr>
          <p:cNvPr id="25" name="1 Título"/>
          <p:cNvSpPr txBox="1">
            <a:spLocks/>
          </p:cNvSpPr>
          <p:nvPr/>
        </p:nvSpPr>
        <p:spPr>
          <a:xfrm>
            <a:off x="3419872" y="2524959"/>
            <a:ext cx="5616624" cy="945105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VE" altLang="es-VE" sz="2000" dirty="0" smtClean="0">
                <a:solidFill>
                  <a:schemeClr val="tx1"/>
                </a:solidFill>
              </a:rPr>
              <a:t>Expresa creativamente su sensibilidad para apreciar y transformar el entorno en sus diferentes manifestaciones artísticas.</a:t>
            </a:r>
          </a:p>
        </p:txBody>
      </p:sp>
      <p:sp>
        <p:nvSpPr>
          <p:cNvPr id="26" name="1 Título"/>
          <p:cNvSpPr txBox="1">
            <a:spLocks/>
          </p:cNvSpPr>
          <p:nvPr/>
        </p:nvSpPr>
        <p:spPr>
          <a:xfrm>
            <a:off x="3419872" y="3646143"/>
            <a:ext cx="5616624" cy="936104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VE" altLang="es-VE" sz="2000" dirty="0" smtClean="0">
                <a:solidFill>
                  <a:schemeClr val="tx1"/>
                </a:solidFill>
              </a:rPr>
              <a:t>Demuestra capacidad para proyectar y ejecutar acciones, impulsando procesos de desarrollo humano.</a:t>
            </a: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3419872" y="4758326"/>
            <a:ext cx="5616624" cy="1014876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VE" altLang="es-VE" sz="2000" dirty="0" smtClean="0">
                <a:solidFill>
                  <a:schemeClr val="tx1"/>
                </a:solidFill>
              </a:rPr>
              <a:t>Asume un compromiso inclusivo, solidario y comunitario en la construcción de una sociedad más justa, fraterna y participativa.</a:t>
            </a: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3419872" y="5949280"/>
            <a:ext cx="5616624" cy="792088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VE" altLang="es-VE" sz="2000" dirty="0" smtClean="0">
                <a:solidFill>
                  <a:schemeClr val="tx1"/>
                </a:solidFill>
              </a:rPr>
              <a:t>Valora el ambiente interactuando con él de manera racional y constructiva.</a:t>
            </a:r>
          </a:p>
        </p:txBody>
      </p:sp>
      <p:pic>
        <p:nvPicPr>
          <p:cNvPr id="2050" name="Picture 2" descr="http://www.cerpe.org.ve/tl_files/Cerpe/contenido/imagenes/Pedagogia%20y%20Formacion%20Educadores/alumnos%206%20%28WinCE%29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12600" b="16001"/>
          <a:stretch>
            <a:fillRect/>
          </a:stretch>
        </p:blipFill>
        <p:spPr bwMode="auto">
          <a:xfrm>
            <a:off x="6228184" y="188640"/>
            <a:ext cx="228600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7609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2 Triángulo isósceles"/>
          <p:cNvSpPr/>
          <p:nvPr/>
        </p:nvSpPr>
        <p:spPr>
          <a:xfrm flipV="1">
            <a:off x="251520" y="1340768"/>
            <a:ext cx="8712968" cy="5445224"/>
          </a:xfrm>
          <a:prstGeom prst="triangle">
            <a:avLst>
              <a:gd name="adj" fmla="val 50543"/>
            </a:avLst>
          </a:prstGeom>
          <a:gradFill flip="none" rotWithShape="1">
            <a:gsLst>
              <a:gs pos="0">
                <a:srgbClr val="00CC00">
                  <a:tint val="66000"/>
                  <a:satMod val="160000"/>
                </a:srgbClr>
              </a:gs>
              <a:gs pos="50000">
                <a:srgbClr val="00CC00">
                  <a:tint val="44500"/>
                  <a:satMod val="160000"/>
                </a:srgbClr>
              </a:gs>
              <a:gs pos="100000">
                <a:srgbClr val="00CC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179512" y="170637"/>
            <a:ext cx="5832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defRPr/>
            </a:pPr>
            <a:r>
              <a:rPr lang="es-VE" sz="3000" b="1" dirty="0" smtClean="0">
                <a:solidFill>
                  <a:srgbClr val="006600"/>
                </a:solidFill>
              </a:rPr>
              <a:t>Gradualidad para la formación </a:t>
            </a:r>
          </a:p>
          <a:p>
            <a:pPr marL="4763" indent="-4763">
              <a:defRPr/>
            </a:pPr>
            <a:r>
              <a:rPr lang="es-VE" sz="3000" b="1" dirty="0" smtClean="0">
                <a:solidFill>
                  <a:srgbClr val="006600"/>
                </a:solidFill>
              </a:rPr>
              <a:t>del compromiso desde lo pastoral</a:t>
            </a:r>
            <a:endParaRPr lang="en-US" sz="3000" b="1" dirty="0">
              <a:solidFill>
                <a:srgbClr val="006600"/>
              </a:solidFill>
            </a:endParaRPr>
          </a:p>
        </p:txBody>
      </p:sp>
      <p:grpSp>
        <p:nvGrpSpPr>
          <p:cNvPr id="42" name="41 Grupo"/>
          <p:cNvGrpSpPr/>
          <p:nvPr/>
        </p:nvGrpSpPr>
        <p:grpSpPr>
          <a:xfrm>
            <a:off x="179512" y="1484784"/>
            <a:ext cx="8784976" cy="792088"/>
            <a:chOff x="179512" y="1196752"/>
            <a:chExt cx="8784976" cy="792088"/>
          </a:xfrm>
        </p:grpSpPr>
        <p:sp>
          <p:nvSpPr>
            <p:cNvPr id="29" name="1 Título"/>
            <p:cNvSpPr txBox="1">
              <a:spLocks/>
            </p:cNvSpPr>
            <p:nvPr/>
          </p:nvSpPr>
          <p:spPr>
            <a:xfrm>
              <a:off x="1115616" y="1196752"/>
              <a:ext cx="7848872" cy="792088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s-VE" sz="2000" b="1" dirty="0" smtClean="0">
                  <a:solidFill>
                    <a:srgbClr val="006600"/>
                  </a:solidFill>
                </a:rPr>
                <a:t>Iniciación. </a:t>
              </a:r>
              <a:r>
                <a:rPr lang="es-VE" sz="2000" dirty="0" smtClean="0">
                  <a:solidFill>
                    <a:schemeClr val="tx1"/>
                  </a:solidFill>
                </a:rPr>
                <a:t>Cultivar el compañerismo, la solidaridad, el compartir, el trabajo en equipo.</a:t>
              </a:r>
              <a:endParaRPr lang="es-VE" altLang="es-VE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2" name="1 Título"/>
            <p:cNvSpPr txBox="1">
              <a:spLocks/>
            </p:cNvSpPr>
            <p:nvPr/>
          </p:nvSpPr>
          <p:spPr>
            <a:xfrm>
              <a:off x="179512" y="1196752"/>
              <a:ext cx="936104" cy="792088"/>
            </a:xfrm>
            <a:prstGeom prst="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altLang="es-VE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1º - 3º</a:t>
              </a:r>
            </a:p>
            <a:p>
              <a:r>
                <a:rPr lang="es-VE" altLang="es-VE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grado </a:t>
              </a:r>
              <a:endPara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179512" y="2468893"/>
            <a:ext cx="8784976" cy="792088"/>
            <a:chOff x="179512" y="2204864"/>
            <a:chExt cx="8784976" cy="792088"/>
          </a:xfrm>
        </p:grpSpPr>
        <p:sp>
          <p:nvSpPr>
            <p:cNvPr id="33" name="1 Título"/>
            <p:cNvSpPr txBox="1">
              <a:spLocks/>
            </p:cNvSpPr>
            <p:nvPr/>
          </p:nvSpPr>
          <p:spPr>
            <a:xfrm>
              <a:off x="1115616" y="2204864"/>
              <a:ext cx="7848872" cy="792088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s-VE" sz="2000" b="1" dirty="0" smtClean="0">
                  <a:solidFill>
                    <a:srgbClr val="006600"/>
                  </a:solidFill>
                </a:rPr>
                <a:t>Crecimiento.</a:t>
              </a:r>
              <a:r>
                <a:rPr lang="es-VE" sz="2000" dirty="0" smtClean="0">
                  <a:solidFill>
                    <a:schemeClr val="tx1"/>
                  </a:solidFill>
                </a:rPr>
                <a:t> Cultivar la colaboración, el servicio, la responsabilidad, el trabajo en grupo, la honradez, la capacidad de perdón.</a:t>
              </a:r>
              <a:endParaRPr lang="es-VE" altLang="es-VE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4" name="1 Título"/>
            <p:cNvSpPr txBox="1">
              <a:spLocks/>
            </p:cNvSpPr>
            <p:nvPr/>
          </p:nvSpPr>
          <p:spPr>
            <a:xfrm>
              <a:off x="179512" y="2204864"/>
              <a:ext cx="936104" cy="792088"/>
            </a:xfrm>
            <a:prstGeom prst="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altLang="es-VE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4º - 6º</a:t>
              </a:r>
            </a:p>
            <a:p>
              <a:r>
                <a:rPr lang="es-VE" altLang="es-VE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grado </a:t>
              </a:r>
              <a:endPara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179512" y="3453002"/>
            <a:ext cx="8784976" cy="1008112"/>
            <a:chOff x="179512" y="3140968"/>
            <a:chExt cx="8784976" cy="1008112"/>
          </a:xfrm>
        </p:grpSpPr>
        <p:sp>
          <p:nvSpPr>
            <p:cNvPr id="35" name="1 Título"/>
            <p:cNvSpPr txBox="1">
              <a:spLocks/>
            </p:cNvSpPr>
            <p:nvPr/>
          </p:nvSpPr>
          <p:spPr>
            <a:xfrm>
              <a:off x="1115616" y="3140968"/>
              <a:ext cx="7848872" cy="1008112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es-VE" sz="2000" b="1" dirty="0" smtClean="0">
                  <a:solidFill>
                    <a:srgbClr val="006600"/>
                  </a:solidFill>
                </a:rPr>
                <a:t>Desarrollo</a:t>
              </a:r>
              <a:r>
                <a:rPr lang="es-VE" sz="2000" dirty="0" smtClean="0">
                  <a:solidFill>
                    <a:schemeClr val="tx1"/>
                  </a:solidFill>
                </a:rPr>
                <a:t>. Tomar en cuenta la sensibilidad de los adolescentes. Proponer experiencias grupales cristianas que les permitan un ejercicio del liderazgo compartido en el marco de acciones de servicio significativas.</a:t>
              </a:r>
              <a:endParaRPr lang="es-VE" altLang="es-VE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1 Título"/>
            <p:cNvSpPr txBox="1">
              <a:spLocks/>
            </p:cNvSpPr>
            <p:nvPr/>
          </p:nvSpPr>
          <p:spPr>
            <a:xfrm>
              <a:off x="179512" y="3140968"/>
              <a:ext cx="936104" cy="1008112"/>
            </a:xfrm>
            <a:prstGeom prst="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altLang="es-VE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1º - 3º</a:t>
              </a:r>
            </a:p>
            <a:p>
              <a:r>
                <a:rPr lang="es-VE" altLang="es-VE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año </a:t>
              </a:r>
              <a:endPara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179512" y="4653136"/>
            <a:ext cx="8784976" cy="1944216"/>
            <a:chOff x="251520" y="4653136"/>
            <a:chExt cx="8784976" cy="1944216"/>
          </a:xfrm>
        </p:grpSpPr>
        <p:sp>
          <p:nvSpPr>
            <p:cNvPr id="37" name="1 Título"/>
            <p:cNvSpPr txBox="1">
              <a:spLocks/>
            </p:cNvSpPr>
            <p:nvPr/>
          </p:nvSpPr>
          <p:spPr>
            <a:xfrm>
              <a:off x="1187624" y="4653136"/>
              <a:ext cx="7848872" cy="1944216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VE" sz="2000" b="1" dirty="0" smtClean="0">
                  <a:solidFill>
                    <a:srgbClr val="006600"/>
                  </a:solidFill>
                </a:rPr>
                <a:t>Profundización</a:t>
              </a:r>
              <a:r>
                <a:rPr lang="es-VE" sz="2000" dirty="0" smtClean="0">
                  <a:solidFill>
                    <a:schemeClr val="tx1"/>
                  </a:solidFill>
                </a:rPr>
                <a:t>. Proponer ejercicios de liderazgo donde los alumnos pasen a ser actores-autores de procesos dentro del colegio. Organizar de modo sistemático la proyección social-pastoral de los alumnos, con su correspondiente análisis; incluir de lleno en la dinámica del colegio la formación ciudadana para la responsabilidad, la proyección efectiva a la comunidad y el trabajo en equipo.</a:t>
              </a:r>
              <a:endParaRPr lang="es-VE" altLang="es-VE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8" name="1 Título"/>
            <p:cNvSpPr txBox="1">
              <a:spLocks/>
            </p:cNvSpPr>
            <p:nvPr/>
          </p:nvSpPr>
          <p:spPr>
            <a:xfrm>
              <a:off x="251520" y="4653136"/>
              <a:ext cx="936104" cy="1944216"/>
            </a:xfrm>
            <a:prstGeom prst="rect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altLang="es-VE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4º - 6º</a:t>
              </a:r>
            </a:p>
            <a:p>
              <a:r>
                <a:rPr lang="es-VE" altLang="es-VE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año </a:t>
              </a:r>
              <a:endPara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 descr="http://www.cerpe.org.ve/system/html/Imagen%203.GIF-a3c512f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667000" cy="110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7609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4136"/>
          </a:xfr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VE" altLang="es-V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Algunas prácticas pedagógico/pastorales orientadas a la formación para el compromiso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971600" y="1556792"/>
            <a:ext cx="3738586" cy="2265933"/>
            <a:chOff x="971600" y="1556792"/>
            <a:chExt cx="3738586" cy="226593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2348880"/>
              <a:ext cx="1650354" cy="14738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5 Elipse"/>
            <p:cNvSpPr/>
            <p:nvPr/>
          </p:nvSpPr>
          <p:spPr>
            <a:xfrm>
              <a:off x="971600" y="1556792"/>
              <a:ext cx="2664296" cy="13681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Campamentos de trabajo</a:t>
              </a:r>
              <a:endPara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5076056" y="1916832"/>
            <a:ext cx="3312368" cy="2736304"/>
            <a:chOff x="5076056" y="1916832"/>
            <a:chExt cx="3312368" cy="2736304"/>
          </a:xfrm>
        </p:grpSpPr>
        <p:pic>
          <p:nvPicPr>
            <p:cNvPr id="10" name="Picture 2" descr="C:\Users\aguinand\Desktop\FOTOS\alumnos 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14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048" t="3828"/>
            <a:stretch>
              <a:fillRect/>
            </a:stretch>
          </p:blipFill>
          <p:spPr bwMode="auto">
            <a:xfrm>
              <a:off x="5940152" y="1916832"/>
              <a:ext cx="2448272" cy="18092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6 Elipse"/>
            <p:cNvSpPr/>
            <p:nvPr/>
          </p:nvSpPr>
          <p:spPr>
            <a:xfrm>
              <a:off x="5076056" y="3284984"/>
              <a:ext cx="2664296" cy="1368152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Huellas en el colegio</a:t>
              </a:r>
              <a:endPara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3491880" y="4725144"/>
            <a:ext cx="4680520" cy="2016224"/>
            <a:chOff x="3491880" y="4725144"/>
            <a:chExt cx="4680520" cy="2016224"/>
          </a:xfrm>
        </p:grpSpPr>
        <p:pic>
          <p:nvPicPr>
            <p:cNvPr id="1026" name="Picture 2" descr="Estudiantes-Loyol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4725144"/>
              <a:ext cx="2305050" cy="1590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8 Elipse"/>
            <p:cNvSpPr/>
            <p:nvPr/>
          </p:nvSpPr>
          <p:spPr>
            <a:xfrm>
              <a:off x="5508104" y="5373216"/>
              <a:ext cx="2664296" cy="1368152"/>
            </a:xfrm>
            <a:prstGeom prst="ellipse">
              <a:avLst/>
            </a:prstGeom>
            <a:solidFill>
              <a:srgbClr val="0066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Brújula Juvenil</a:t>
              </a:r>
              <a:endPara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51520" y="3284984"/>
            <a:ext cx="3096344" cy="2952328"/>
            <a:chOff x="251520" y="3284984"/>
            <a:chExt cx="3096344" cy="295232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520" y="3284984"/>
              <a:ext cx="2038722" cy="21015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3 Elipse"/>
            <p:cNvSpPr/>
            <p:nvPr/>
          </p:nvSpPr>
          <p:spPr>
            <a:xfrm>
              <a:off x="755576" y="4869160"/>
              <a:ext cx="2592288" cy="1368152"/>
            </a:xfrm>
            <a:prstGeom prst="ellipse">
              <a:avLst/>
            </a:prstGeom>
            <a:solidFill>
              <a:schemeClr val="tx2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VE" sz="23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Portafolio de sueños</a:t>
              </a:r>
              <a:endParaRPr lang="en-US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97631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1098029"/>
            <a:ext cx="856895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VE" b="1" dirty="0"/>
          </a:p>
          <a:p>
            <a:pPr algn="just"/>
            <a:r>
              <a:rPr lang="es-VE" sz="3600" b="1" dirty="0">
                <a:solidFill>
                  <a:schemeClr val="accent1"/>
                </a:solidFill>
              </a:rPr>
              <a:t>Brújula</a:t>
            </a:r>
            <a:r>
              <a:rPr lang="es-VE" sz="3600" b="1" dirty="0"/>
              <a:t> </a:t>
            </a:r>
            <a:r>
              <a:rPr lang="es-VE" sz="3600" b="1" dirty="0">
                <a:solidFill>
                  <a:schemeClr val="accent6">
                    <a:lumMod val="75000"/>
                  </a:schemeClr>
                </a:solidFill>
              </a:rPr>
              <a:t>Juvenil</a:t>
            </a:r>
            <a:r>
              <a:rPr lang="es-VE" sz="3600" b="1" dirty="0"/>
              <a:t> </a:t>
            </a:r>
            <a:r>
              <a:rPr lang="es-VE" sz="2000" dirty="0"/>
              <a:t>es un programa de formación basado en el Liderazgo Ignaciano, que busca ofrecer herramientas para el fortalecimiento de la formación humano-espiritual y el desarrollo personal de los jóvenes</a:t>
            </a:r>
            <a:r>
              <a:rPr lang="es-VE" sz="2000" dirty="0" smtClean="0"/>
              <a:t>.</a:t>
            </a:r>
            <a:endParaRPr lang="es-VE" sz="2000" dirty="0"/>
          </a:p>
        </p:txBody>
      </p:sp>
      <p:grpSp>
        <p:nvGrpSpPr>
          <p:cNvPr id="8" name="7 Grupo"/>
          <p:cNvGrpSpPr/>
          <p:nvPr/>
        </p:nvGrpSpPr>
        <p:grpSpPr>
          <a:xfrm>
            <a:off x="107504" y="2996952"/>
            <a:ext cx="8902154" cy="2779166"/>
            <a:chOff x="214932" y="2728991"/>
            <a:chExt cx="8902154" cy="2779166"/>
          </a:xfrm>
        </p:grpSpPr>
        <p:sp>
          <p:nvSpPr>
            <p:cNvPr id="5" name="4 Rectángulo"/>
            <p:cNvSpPr/>
            <p:nvPr/>
          </p:nvSpPr>
          <p:spPr>
            <a:xfrm>
              <a:off x="4239509" y="3218200"/>
              <a:ext cx="487757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VE" sz="2000" b="1" dirty="0" smtClean="0">
                  <a:solidFill>
                    <a:schemeClr val="accent1"/>
                  </a:solidFill>
                </a:rPr>
                <a:t>Objetivo General</a:t>
              </a:r>
              <a:r>
                <a:rPr lang="es-VE" sz="2000" b="1" dirty="0">
                  <a:solidFill>
                    <a:schemeClr val="accent1"/>
                  </a:solidFill>
                </a:rPr>
                <a:t>:</a:t>
              </a:r>
              <a:r>
                <a:rPr lang="es-VE" sz="2000" b="1" dirty="0"/>
                <a:t> </a:t>
              </a:r>
              <a:r>
                <a:rPr lang="es-VE" sz="2000" dirty="0"/>
                <a:t>Promover la formación de jóvenes para el ejercicio de un liderazgo responsable, capaces de </a:t>
              </a:r>
              <a:r>
                <a:rPr lang="es-VE" sz="2000" dirty="0" smtClean="0"/>
                <a:t>conocer y </a:t>
              </a:r>
              <a:r>
                <a:rPr lang="es-VE" sz="2000" dirty="0"/>
                <a:t>ser críticos y reflexivos de la realidad que les toca asumir, para tomar decisiones y dar soluciones en su contexto, conscientes del bien </a:t>
              </a:r>
              <a:r>
                <a:rPr lang="es-VE" sz="2000" dirty="0" smtClean="0"/>
                <a:t>común.</a:t>
              </a:r>
              <a:endParaRPr lang="es-VE" sz="2000" dirty="0"/>
            </a:p>
          </p:txBody>
        </p:sp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29" r="7383" b="20184"/>
            <a:stretch/>
          </p:blipFill>
          <p:spPr>
            <a:xfrm>
              <a:off x="214932" y="2728991"/>
              <a:ext cx="4024577" cy="27791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881" y="297565"/>
            <a:ext cx="3800599" cy="7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67628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251520" y="2348880"/>
            <a:ext cx="2304256" cy="1806009"/>
            <a:chOff x="251520" y="2522221"/>
            <a:chExt cx="2304256" cy="1806009"/>
          </a:xfrm>
        </p:grpSpPr>
        <p:sp>
          <p:nvSpPr>
            <p:cNvPr id="4" name="3 Elipse"/>
            <p:cNvSpPr/>
            <p:nvPr/>
          </p:nvSpPr>
          <p:spPr>
            <a:xfrm>
              <a:off x="372439" y="2522221"/>
              <a:ext cx="1977059" cy="18060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51520" y="2901426"/>
              <a:ext cx="230425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dirty="0" smtClean="0">
                  <a:solidFill>
                    <a:schemeClr val="bg1"/>
                  </a:solidFill>
                </a:rPr>
                <a:t> </a:t>
              </a:r>
              <a:r>
                <a:rPr lang="es-VE" sz="1600" b="1" dirty="0" smtClean="0">
                  <a:solidFill>
                    <a:schemeClr val="bg1"/>
                  </a:solidFill>
                </a:rPr>
                <a:t>Experiencia Piloto </a:t>
              </a:r>
            </a:p>
            <a:p>
              <a:pPr algn="ctr"/>
              <a:r>
                <a:rPr lang="es-VE" sz="1600" b="1" dirty="0" smtClean="0">
                  <a:solidFill>
                    <a:schemeClr val="bg1"/>
                  </a:solidFill>
                </a:rPr>
                <a:t>ITJO</a:t>
              </a:r>
            </a:p>
            <a:p>
              <a:pPr algn="ctr"/>
              <a:r>
                <a:rPr lang="es-VE" sz="1600" b="1" dirty="0" smtClean="0">
                  <a:solidFill>
                    <a:schemeClr val="bg1"/>
                  </a:solidFill>
                </a:rPr>
                <a:t>2009</a:t>
              </a:r>
              <a:r>
                <a:rPr lang="es-VE" b="1" dirty="0" smtClean="0">
                  <a:solidFill>
                    <a:schemeClr val="bg1"/>
                  </a:solidFill>
                </a:rPr>
                <a:t/>
              </a:r>
              <a:br>
                <a:rPr lang="es-VE" b="1" dirty="0" smtClean="0">
                  <a:solidFill>
                    <a:schemeClr val="bg1"/>
                  </a:solidFill>
                </a:rPr>
              </a:br>
              <a:r>
                <a:rPr lang="es-VE" b="1" dirty="0" smtClean="0"/>
                <a:t>39</a:t>
              </a:r>
              <a:r>
                <a:rPr lang="es-VE" b="1" dirty="0" smtClean="0">
                  <a:solidFill>
                    <a:schemeClr val="bg1"/>
                  </a:solidFill>
                </a:rPr>
                <a:t> </a:t>
              </a:r>
              <a:r>
                <a:rPr lang="es-VE" sz="1600" b="1" dirty="0" smtClean="0"/>
                <a:t>egresados</a:t>
              </a:r>
              <a:endParaRPr lang="es-VE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93228" y="172749"/>
            <a:ext cx="4680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" b="1" dirty="0" smtClean="0">
                <a:solidFill>
                  <a:schemeClr val="accent1"/>
                </a:solidFill>
              </a:rPr>
              <a:t>IMPLEMENTACIÓN DEL PROGRAMA</a:t>
            </a:r>
          </a:p>
          <a:p>
            <a:endParaRPr lang="es-VE" dirty="0"/>
          </a:p>
        </p:txBody>
      </p:sp>
      <p:sp>
        <p:nvSpPr>
          <p:cNvPr id="7" name="6 CuadroTexto"/>
          <p:cNvSpPr txBox="1"/>
          <p:nvPr/>
        </p:nvSpPr>
        <p:spPr>
          <a:xfrm>
            <a:off x="351693" y="4308488"/>
            <a:ext cx="2132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1450">
              <a:buFont typeface="Arial" panose="020B0604020202020204" pitchFamily="34" charset="0"/>
              <a:buChar char="•"/>
            </a:pPr>
            <a:r>
              <a:rPr lang="es-VE" sz="1600" dirty="0" smtClean="0"/>
              <a:t>Programa de Liderazgo Universitario AUSJAL</a:t>
            </a:r>
          </a:p>
          <a:p>
            <a:pPr marL="173038" indent="-171450">
              <a:buFont typeface="Arial" panose="020B0604020202020204" pitchFamily="34" charset="0"/>
              <a:buChar char="•"/>
            </a:pPr>
            <a:r>
              <a:rPr lang="es-VE" sz="1600" dirty="0" smtClean="0"/>
              <a:t>CERPE</a:t>
            </a:r>
            <a:endParaRPr lang="es-VE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1556792"/>
            <a:ext cx="280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b="1" dirty="0" smtClean="0">
                <a:solidFill>
                  <a:schemeClr val="accent6">
                    <a:lumMod val="75000"/>
                  </a:schemeClr>
                </a:solidFill>
              </a:rPr>
              <a:t>PROYECTO DE LIDERAZGO JUVENIL IGNACIANO</a:t>
            </a:r>
            <a:endParaRPr lang="es-V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14 Flecha derecha"/>
          <p:cNvSpPr/>
          <p:nvPr/>
        </p:nvSpPr>
        <p:spPr>
          <a:xfrm>
            <a:off x="2483768" y="3119937"/>
            <a:ext cx="432048" cy="26389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7" name="16 CuadroTexto"/>
          <p:cNvSpPr txBox="1"/>
          <p:nvPr/>
        </p:nvSpPr>
        <p:spPr>
          <a:xfrm>
            <a:off x="3025874" y="1556792"/>
            <a:ext cx="579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accent1"/>
                </a:solidFill>
              </a:rPr>
              <a:t>UN NUEVO CAMINO HACIA UN PROGRAMA </a:t>
            </a:r>
          </a:p>
          <a:p>
            <a:r>
              <a:rPr lang="es-VE" b="1" dirty="0" smtClean="0">
                <a:solidFill>
                  <a:schemeClr val="accent1"/>
                </a:solidFill>
              </a:rPr>
              <a:t>DE LIDERAZGO IGNACIANO COMÚN ...</a:t>
            </a:r>
            <a:endParaRPr lang="es-VE" b="1" dirty="0">
              <a:solidFill>
                <a:schemeClr val="accent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081180" y="2352655"/>
            <a:ext cx="1939149" cy="179845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17 CuadroTexto"/>
          <p:cNvSpPr txBox="1"/>
          <p:nvPr/>
        </p:nvSpPr>
        <p:spPr>
          <a:xfrm>
            <a:off x="2987824" y="2830290"/>
            <a:ext cx="2125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Brújula Juvenil ACSI</a:t>
            </a:r>
          </a:p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ITJO, CLG, CG</a:t>
            </a:r>
          </a:p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2010-2011</a:t>
            </a:r>
            <a:br>
              <a:rPr lang="es-VE" sz="1600" b="1" dirty="0" smtClean="0">
                <a:solidFill>
                  <a:schemeClr val="bg1"/>
                </a:solidFill>
              </a:rPr>
            </a:br>
            <a:r>
              <a:rPr lang="es-VE" sz="1600" b="1" dirty="0" smtClean="0"/>
              <a:t>100 egresados</a:t>
            </a:r>
            <a:endParaRPr lang="es-VE" b="1" dirty="0"/>
          </a:p>
        </p:txBody>
      </p:sp>
      <p:sp>
        <p:nvSpPr>
          <p:cNvPr id="22" name="21 Flecha derecha"/>
          <p:cNvSpPr/>
          <p:nvPr/>
        </p:nvSpPr>
        <p:spPr>
          <a:xfrm>
            <a:off x="5220072" y="3119937"/>
            <a:ext cx="432048" cy="26389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3" name="22 CuadroTexto"/>
          <p:cNvSpPr txBox="1"/>
          <p:nvPr/>
        </p:nvSpPr>
        <p:spPr>
          <a:xfrm>
            <a:off x="3027518" y="4308488"/>
            <a:ext cx="2380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Equipos Coordinadores de los colegios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Programa de Liderazgo Universitario AUSJAL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Voluntarios de Universitarios en Misión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Profesores de la UCAB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Centro Gumilla 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CERPE - Coord. Nacional</a:t>
            </a:r>
            <a:endParaRPr lang="es-V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48" y="217797"/>
            <a:ext cx="3800599" cy="7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Elipse"/>
          <p:cNvSpPr/>
          <p:nvPr/>
        </p:nvSpPr>
        <p:spPr>
          <a:xfrm>
            <a:off x="5785517" y="2348880"/>
            <a:ext cx="1977059" cy="18060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25" name="24 CuadroTexto"/>
          <p:cNvSpPr txBox="1"/>
          <p:nvPr/>
        </p:nvSpPr>
        <p:spPr>
          <a:xfrm>
            <a:off x="5724128" y="2758862"/>
            <a:ext cx="2125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Brújula Juvenil</a:t>
            </a:r>
          </a:p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ITJO, CLG, CG, Alianza</a:t>
            </a:r>
          </a:p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2011-2012</a:t>
            </a:r>
            <a:br>
              <a:rPr lang="es-VE" sz="1600" b="1" dirty="0" smtClean="0">
                <a:solidFill>
                  <a:schemeClr val="bg1"/>
                </a:solidFill>
              </a:rPr>
            </a:br>
            <a:r>
              <a:rPr lang="es-VE" sz="1600" b="1" dirty="0" smtClean="0"/>
              <a:t>81 egresados</a:t>
            </a:r>
            <a:endParaRPr lang="es-VE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785517" y="4308488"/>
            <a:ext cx="2380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Equipos Coordinadores de los colegios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Programa de Liderazgo Universitario AUSJAL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Profesores de la UCAB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CERPE </a:t>
            </a:r>
            <a:r>
              <a:rPr lang="es-VE" sz="1600" dirty="0"/>
              <a:t>- Coord. Nacional</a:t>
            </a:r>
            <a:endParaRPr lang="es-VE" sz="1600" dirty="0" smtClean="0"/>
          </a:p>
        </p:txBody>
      </p:sp>
      <p:sp>
        <p:nvSpPr>
          <p:cNvPr id="28" name="27 Flecha derecha"/>
          <p:cNvSpPr/>
          <p:nvPr/>
        </p:nvSpPr>
        <p:spPr>
          <a:xfrm>
            <a:off x="8028384" y="3165523"/>
            <a:ext cx="432048" cy="26389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="" xmlns:p14="http://schemas.microsoft.com/office/powerpoint/2010/main" val="1471382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  <p:bldP spid="17" grpId="0"/>
      <p:bldP spid="16" grpId="0" animBg="1"/>
      <p:bldP spid="18" grpId="0"/>
      <p:bldP spid="22" grpId="0" animBg="1"/>
      <p:bldP spid="23" grpId="0"/>
      <p:bldP spid="24" grpId="0" animBg="1"/>
      <p:bldP spid="25" grpId="0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9512" y="188640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000" b="1" dirty="0" smtClean="0">
                <a:solidFill>
                  <a:schemeClr val="accent1"/>
                </a:solidFill>
              </a:rPr>
              <a:t>IMPLEMENTACIÓN DEL PROGRAMA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043608" y="1700809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>
                <a:solidFill>
                  <a:schemeClr val="accent1"/>
                </a:solidFill>
              </a:rPr>
              <a:t>UN NUEVO CAMINO HACIA UN PROGRAMA DE LIDERAZGO IGNACIANO COMÚN ...</a:t>
            </a:r>
            <a:endParaRPr lang="es-VE" b="1" dirty="0">
              <a:solidFill>
                <a:schemeClr val="accent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497004" y="2352655"/>
            <a:ext cx="1939149" cy="1798459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8" name="17 CuadroTexto"/>
          <p:cNvSpPr txBox="1"/>
          <p:nvPr/>
        </p:nvSpPr>
        <p:spPr>
          <a:xfrm>
            <a:off x="1403648" y="2636912"/>
            <a:ext cx="2125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Brújula Juvenil</a:t>
            </a:r>
          </a:p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ITJO, CLG, CG, </a:t>
            </a:r>
            <a:r>
              <a:rPr lang="es-VE" sz="1600" b="1" dirty="0" err="1" smtClean="0">
                <a:solidFill>
                  <a:schemeClr val="bg1"/>
                </a:solidFill>
              </a:rPr>
              <a:t>FyA</a:t>
            </a:r>
            <a:r>
              <a:rPr lang="es-VE" sz="1600" b="1" dirty="0" smtClean="0">
                <a:solidFill>
                  <a:schemeClr val="bg1"/>
                </a:solidFill>
              </a:rPr>
              <a:t> e hijos UCAB</a:t>
            </a:r>
          </a:p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2012-2013</a:t>
            </a:r>
            <a:br>
              <a:rPr lang="es-VE" sz="1600" b="1" dirty="0" smtClean="0">
                <a:solidFill>
                  <a:schemeClr val="bg1"/>
                </a:solidFill>
              </a:rPr>
            </a:br>
            <a:r>
              <a:rPr lang="es-VE" sz="1600" b="1" dirty="0" smtClean="0"/>
              <a:t>104 egresados</a:t>
            </a:r>
            <a:endParaRPr lang="es-VE" b="1" dirty="0"/>
          </a:p>
        </p:txBody>
      </p:sp>
      <p:sp>
        <p:nvSpPr>
          <p:cNvPr id="22" name="21 Flecha derecha"/>
          <p:cNvSpPr/>
          <p:nvPr/>
        </p:nvSpPr>
        <p:spPr>
          <a:xfrm>
            <a:off x="3851920" y="3119937"/>
            <a:ext cx="432048" cy="26389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3" name="22 CuadroTexto"/>
          <p:cNvSpPr txBox="1"/>
          <p:nvPr/>
        </p:nvSpPr>
        <p:spPr>
          <a:xfrm>
            <a:off x="1187624" y="4308488"/>
            <a:ext cx="26359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Equipos Coordinadores de los colegios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Programa de Liderazgo Universitario AUSJAL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Profesores de la UCAB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CUPAH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AEUCAB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/>
              <a:t>CERPE - Coord. </a:t>
            </a:r>
            <a:r>
              <a:rPr lang="es-VE" sz="1600" dirty="0" smtClean="0"/>
              <a:t>Nacional</a:t>
            </a:r>
            <a:endParaRPr lang="es-V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48" y="217797"/>
            <a:ext cx="3800599" cy="7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23 Elipse"/>
          <p:cNvSpPr/>
          <p:nvPr/>
        </p:nvSpPr>
        <p:spPr>
          <a:xfrm>
            <a:off x="4739775" y="2348880"/>
            <a:ext cx="1977059" cy="18060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678386" y="2636912"/>
            <a:ext cx="2125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Brújula Juvenil</a:t>
            </a:r>
          </a:p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ITJO, CLG, CG, </a:t>
            </a:r>
            <a:r>
              <a:rPr lang="es-VE" sz="1600" b="1" dirty="0" err="1" smtClean="0">
                <a:solidFill>
                  <a:schemeClr val="bg1"/>
                </a:solidFill>
              </a:rPr>
              <a:t>FyA</a:t>
            </a:r>
            <a:r>
              <a:rPr lang="es-VE" sz="1600" b="1" dirty="0" smtClean="0">
                <a:solidFill>
                  <a:schemeClr val="bg1"/>
                </a:solidFill>
              </a:rPr>
              <a:t> e hijos UCAB</a:t>
            </a:r>
          </a:p>
          <a:p>
            <a:pPr algn="ctr"/>
            <a:r>
              <a:rPr lang="es-VE" sz="1600" b="1" dirty="0" smtClean="0">
                <a:solidFill>
                  <a:schemeClr val="bg1"/>
                </a:solidFill>
              </a:rPr>
              <a:t>2013-2014</a:t>
            </a:r>
            <a:br>
              <a:rPr lang="es-VE" sz="1600" b="1" dirty="0" smtClean="0">
                <a:solidFill>
                  <a:schemeClr val="bg1"/>
                </a:solidFill>
              </a:rPr>
            </a:br>
            <a:r>
              <a:rPr lang="es-VE" sz="1600" b="1" dirty="0" smtClean="0"/>
              <a:t>117 participantes</a:t>
            </a:r>
            <a:endParaRPr lang="es-VE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417365" y="4308488"/>
            <a:ext cx="3034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Equipos Coordinadores de los colegios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Programa de Liderazgo Universitario AUSJAL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Profesores de la UCAB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/>
              <a:t>CUPAH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AEUCAB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 smtClean="0"/>
              <a:t>SUPERATEC</a:t>
            </a:r>
            <a:endParaRPr lang="es-VE" sz="1600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s-VE" sz="1600" dirty="0"/>
              <a:t>CERPE - Coord. </a:t>
            </a:r>
            <a:r>
              <a:rPr lang="es-VE" sz="1600" dirty="0" smtClean="0"/>
              <a:t>Nacional</a:t>
            </a:r>
            <a:endParaRPr lang="es-VE" sz="1600" dirty="0"/>
          </a:p>
        </p:txBody>
      </p:sp>
    </p:spTree>
    <p:extLst>
      <p:ext uri="{BB962C8B-B14F-4D97-AF65-F5344CB8AC3E}">
        <p14:creationId xmlns="" xmlns:p14="http://schemas.microsoft.com/office/powerpoint/2010/main" val="39048777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2" grpId="0" animBg="1"/>
      <p:bldP spid="23" grpId="0"/>
      <p:bldP spid="24" grpId="0" animBg="1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40466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VE" sz="3200" b="1" dirty="0" smtClean="0">
                <a:solidFill>
                  <a:schemeClr val="accent6">
                    <a:lumMod val="75000"/>
                  </a:schemeClr>
                </a:solidFill>
              </a:rPr>
              <a:t>LOGROS DEL PROCESO</a:t>
            </a:r>
            <a:endParaRPr lang="es-VE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48" y="217797"/>
            <a:ext cx="3800599" cy="75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51520" y="1268760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VE" sz="2200" b="1" dirty="0" smtClean="0">
                <a:solidFill>
                  <a:schemeClr val="accent1">
                    <a:lumMod val="75000"/>
                  </a:schemeClr>
                </a:solidFill>
              </a:rPr>
              <a:t>Es </a:t>
            </a: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</a:rPr>
              <a:t>una experiencia que complementa </a:t>
            </a:r>
            <a:r>
              <a:rPr lang="es-VE" sz="2200" b="1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</a:rPr>
              <a:t>formación integral de los estudiantes, atendiendo de manera especial los énfasis pastorales de </a:t>
            </a:r>
            <a:r>
              <a:rPr lang="es-VE" sz="2200" b="1" dirty="0">
                <a:solidFill>
                  <a:schemeClr val="accent6">
                    <a:lumMod val="75000"/>
                  </a:schemeClr>
                </a:solidFill>
              </a:rPr>
              <a:t>compromiso y </a:t>
            </a:r>
            <a:r>
              <a:rPr lang="es-VE" sz="2200" b="1" dirty="0" smtClean="0">
                <a:solidFill>
                  <a:schemeClr val="accent6">
                    <a:lumMod val="75000"/>
                  </a:schemeClr>
                </a:solidFill>
              </a:rPr>
              <a:t>vocación</a:t>
            </a:r>
            <a:r>
              <a:rPr lang="es-VE" sz="2200" b="1" dirty="0" smtClean="0">
                <a:solidFill>
                  <a:schemeClr val="accent1">
                    <a:lumMod val="75000"/>
                  </a:schemeClr>
                </a:solidFill>
              </a:rPr>
              <a:t>, profundizando en temas relacionados con: </a:t>
            </a:r>
            <a:r>
              <a:rPr lang="es-VE" sz="2200" b="1" dirty="0" smtClean="0">
                <a:solidFill>
                  <a:schemeClr val="tx2"/>
                </a:solidFill>
              </a:rPr>
              <a:t>conocimiento de sí mismo, conocimiento de la realidad, comunicación y entorno, experiencias de acción y transformación social.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VE" sz="2200" b="1" dirty="0" smtClean="0"/>
              <a:t>Contribuye al fortalecimiento de la </a:t>
            </a:r>
            <a:r>
              <a:rPr lang="es-VE" sz="2200" b="1" dirty="0">
                <a:solidFill>
                  <a:schemeClr val="accent6">
                    <a:lumMod val="75000"/>
                  </a:schemeClr>
                </a:solidFill>
              </a:rPr>
              <a:t>formación humana y espiritual </a:t>
            </a:r>
            <a:r>
              <a:rPr lang="es-VE" sz="2200" b="1" dirty="0"/>
              <a:t>de los jóvenes para su desarrollo personal</a:t>
            </a:r>
            <a:r>
              <a:rPr lang="es-VE" sz="2200" b="1" dirty="0" smtClean="0"/>
              <a:t>.</a:t>
            </a:r>
            <a:endParaRPr lang="es-VE" sz="22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VE" sz="2200" b="1" dirty="0" smtClean="0">
                <a:solidFill>
                  <a:schemeClr val="accent1">
                    <a:lumMod val="75000"/>
                  </a:schemeClr>
                </a:solidFill>
              </a:rPr>
              <a:t>Se considera una estrategia para </a:t>
            </a:r>
            <a:r>
              <a:rPr lang="es-VE" sz="2200" b="1" dirty="0" smtClean="0">
                <a:solidFill>
                  <a:schemeClr val="accent6">
                    <a:lumMod val="75000"/>
                  </a:schemeClr>
                </a:solidFill>
              </a:rPr>
              <a:t>mejorar </a:t>
            </a:r>
            <a:r>
              <a:rPr lang="es-VE" sz="2200" b="1" dirty="0">
                <a:solidFill>
                  <a:schemeClr val="accent6">
                    <a:lumMod val="75000"/>
                  </a:schemeClr>
                </a:solidFill>
              </a:rPr>
              <a:t>la convivencia escolar </a:t>
            </a:r>
            <a:r>
              <a:rPr lang="es-VE" sz="2200" b="1" dirty="0">
                <a:solidFill>
                  <a:schemeClr val="accent1">
                    <a:lumMod val="75000"/>
                  </a:schemeClr>
                </a:solidFill>
              </a:rPr>
              <a:t>entre los estudiantes y los docentes que se vinculan al Programa</a:t>
            </a:r>
            <a:r>
              <a:rPr lang="es-VE" sz="22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VE" sz="2200" b="1" dirty="0" smtClean="0"/>
              <a:t>Promueve el </a:t>
            </a:r>
            <a:r>
              <a:rPr lang="es-VE" sz="2200" b="1" dirty="0" smtClean="0">
                <a:solidFill>
                  <a:schemeClr val="accent6">
                    <a:lumMod val="75000"/>
                  </a:schemeClr>
                </a:solidFill>
              </a:rPr>
              <a:t>crecimiento cognitivo </a:t>
            </a:r>
            <a:r>
              <a:rPr lang="es-VE" sz="2200" b="1" dirty="0">
                <a:solidFill>
                  <a:schemeClr val="accent6">
                    <a:lumMod val="75000"/>
                  </a:schemeClr>
                </a:solidFill>
              </a:rPr>
              <a:t>y espiritual</a:t>
            </a:r>
            <a:r>
              <a:rPr lang="es-VE" sz="2200" b="1" dirty="0" smtClean="0"/>
              <a:t>, contribuyendo a la sensibilización para </a:t>
            </a:r>
            <a:r>
              <a:rPr lang="es-VE" sz="2200" b="1" dirty="0"/>
              <a:t>un </a:t>
            </a:r>
            <a:r>
              <a:rPr lang="es-VE" sz="2200" b="1" dirty="0">
                <a:solidFill>
                  <a:schemeClr val="accent6">
                    <a:lumMod val="75000"/>
                  </a:schemeClr>
                </a:solidFill>
              </a:rPr>
              <a:t>mayor compromiso </a:t>
            </a:r>
            <a:r>
              <a:rPr lang="es-VE" sz="2200" b="1" dirty="0"/>
              <a:t>con </a:t>
            </a:r>
            <a:r>
              <a:rPr lang="es-VE" sz="2200" b="1" dirty="0" smtClean="0"/>
              <a:t>la familia</a:t>
            </a:r>
            <a:r>
              <a:rPr lang="es-VE" sz="2200" b="1" dirty="0"/>
              <a:t>, la </a:t>
            </a:r>
            <a:r>
              <a:rPr lang="es-VE" sz="2200" b="1" dirty="0" smtClean="0"/>
              <a:t>institución </a:t>
            </a:r>
            <a:r>
              <a:rPr lang="es-VE" sz="2200" b="1" dirty="0"/>
              <a:t>y </a:t>
            </a:r>
            <a:r>
              <a:rPr lang="es-VE" sz="2200" b="1" dirty="0" smtClean="0"/>
              <a:t>la comunidad.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VE" sz="2200" b="1" dirty="0" smtClean="0">
                <a:solidFill>
                  <a:schemeClr val="accent1">
                    <a:lumMod val="75000"/>
                  </a:schemeClr>
                </a:solidFill>
              </a:rPr>
              <a:t>Contribuye al </a:t>
            </a:r>
            <a:r>
              <a:rPr lang="es-VE" sz="2200" b="1" dirty="0" smtClean="0">
                <a:solidFill>
                  <a:schemeClr val="accent6">
                    <a:lumMod val="75000"/>
                  </a:schemeClr>
                </a:solidFill>
              </a:rPr>
              <a:t>fortalecimientos del trabajo en red </a:t>
            </a:r>
            <a:r>
              <a:rPr lang="es-VE" sz="2200" b="1" dirty="0" smtClean="0">
                <a:solidFill>
                  <a:schemeClr val="accent1">
                    <a:lumMod val="75000"/>
                  </a:schemeClr>
                </a:solidFill>
              </a:rPr>
              <a:t>tanto con las Obras de la Compañía como con otras instituciones</a:t>
            </a:r>
            <a:r>
              <a:rPr lang="es-VE" sz="2200" b="1" dirty="0" smtClean="0"/>
              <a:t>. </a:t>
            </a:r>
            <a:endParaRPr lang="es-VE" sz="2200" b="1" dirty="0"/>
          </a:p>
        </p:txBody>
      </p:sp>
    </p:spTree>
    <p:extLst>
      <p:ext uri="{BB962C8B-B14F-4D97-AF65-F5344CB8AC3E}">
        <p14:creationId xmlns="" xmlns:p14="http://schemas.microsoft.com/office/powerpoint/2010/main" val="295438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1183</Words>
  <Application>Microsoft Office PowerPoint</Application>
  <PresentationFormat>Presentación en pantalla (4:3)</PresentationFormat>
  <Paragraphs>118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 Los Colegios  de ACSI “Comprometidos en la Misión”   </vt:lpstr>
      <vt:lpstr>Cómo entendemos la formación de los estudiantes para el compromiso</vt:lpstr>
      <vt:lpstr>Diapositiva 3</vt:lpstr>
      <vt:lpstr>Diapositiva 4</vt:lpstr>
      <vt:lpstr>Algunas prácticas pedagógico/pastorales orientadas a la formación para el compromiso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“Comprometidos en la Misión” en los Colegios de ACSI</dc:title>
  <dc:creator>Ana Guinand</dc:creator>
  <cp:lastModifiedBy>Any</cp:lastModifiedBy>
  <cp:revision>53</cp:revision>
  <dcterms:created xsi:type="dcterms:W3CDTF">2014-05-30T15:48:06Z</dcterms:created>
  <dcterms:modified xsi:type="dcterms:W3CDTF">2014-06-05T19:07:58Z</dcterms:modified>
</cp:coreProperties>
</file>